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6" r:id="rId3"/>
    <p:sldId id="269" r:id="rId4"/>
    <p:sldId id="271" r:id="rId5"/>
    <p:sldId id="268" r:id="rId6"/>
    <p:sldId id="265" r:id="rId7"/>
    <p:sldId id="261" r:id="rId8"/>
    <p:sldId id="282" r:id="rId9"/>
    <p:sldId id="279" r:id="rId10"/>
    <p:sldId id="264" r:id="rId11"/>
    <p:sldId id="275" r:id="rId12"/>
    <p:sldId id="274" r:id="rId13"/>
    <p:sldId id="260" r:id="rId14"/>
    <p:sldId id="272" r:id="rId15"/>
    <p:sldId id="283" r:id="rId16"/>
    <p:sldId id="284" r:id="rId17"/>
    <p:sldId id="259" r:id="rId18"/>
    <p:sldId id="273" r:id="rId19"/>
    <p:sldId id="263" r:id="rId20"/>
    <p:sldId id="266" r:id="rId21"/>
    <p:sldId id="287" r:id="rId22"/>
    <p:sldId id="278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311" r:id="rId35"/>
    <p:sldId id="299" r:id="rId36"/>
    <p:sldId id="300" r:id="rId37"/>
    <p:sldId id="304" r:id="rId38"/>
    <p:sldId id="307" r:id="rId39"/>
    <p:sldId id="306" r:id="rId40"/>
    <p:sldId id="301" r:id="rId41"/>
    <p:sldId id="302" r:id="rId42"/>
    <p:sldId id="303" r:id="rId43"/>
    <p:sldId id="312" r:id="rId44"/>
    <p:sldId id="313" r:id="rId45"/>
    <p:sldId id="314" r:id="rId46"/>
    <p:sldId id="315" r:id="rId47"/>
    <p:sldId id="316" r:id="rId48"/>
    <p:sldId id="285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49A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2" y="-8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FB3F-C127-40B1-A8E2-03DB2D923F4B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0E5B9A2-36B8-4711-ABDD-32BCCC896A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FB3F-C127-40B1-A8E2-03DB2D923F4B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5B9A2-36B8-4711-ABDD-32BCCC896A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FB3F-C127-40B1-A8E2-03DB2D923F4B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5B9A2-36B8-4711-ABDD-32BCCC896A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FB3F-C127-40B1-A8E2-03DB2D923F4B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5B9A2-36B8-4711-ABDD-32BCCC896A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FB3F-C127-40B1-A8E2-03DB2D923F4B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0E5B9A2-36B8-4711-ABDD-32BCCC896A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FB3F-C127-40B1-A8E2-03DB2D923F4B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5B9A2-36B8-4711-ABDD-32BCCC896A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FB3F-C127-40B1-A8E2-03DB2D923F4B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5B9A2-36B8-4711-ABDD-32BCCC896A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FB3F-C127-40B1-A8E2-03DB2D923F4B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5B9A2-36B8-4711-ABDD-32BCCC896A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FB3F-C127-40B1-A8E2-03DB2D923F4B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5B9A2-36B8-4711-ABDD-32BCCC896A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FB3F-C127-40B1-A8E2-03DB2D923F4B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5B9A2-36B8-4711-ABDD-32BCCC896A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FB3F-C127-40B1-A8E2-03DB2D923F4B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0E5B9A2-36B8-4711-ABDD-32BCCC896A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C96FB3F-C127-40B1-A8E2-03DB2D923F4B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0E5B9A2-36B8-4711-ABDD-32BCCC896A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0.wav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1.wav"/><Relationship Id="rId4" Type="http://schemas.openxmlformats.org/officeDocument/2006/relationships/image" Target="../media/image2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2.wav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3.wav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4.wav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5.wav"/><Relationship Id="rId5" Type="http://schemas.openxmlformats.org/officeDocument/2006/relationships/image" Target="../media/image4.png"/><Relationship Id="rId4" Type="http://schemas.openxmlformats.org/officeDocument/2006/relationships/image" Target="../media/image29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6.wav"/><Relationship Id="rId5" Type="http://schemas.openxmlformats.org/officeDocument/2006/relationships/image" Target="../media/image31.png"/><Relationship Id="rId4" Type="http://schemas.openxmlformats.org/officeDocument/2006/relationships/image" Target="../media/image30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7.wav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8.wav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9.wav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0.wav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2.wav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pdimick@lrhsd.org" TargetMode="External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3.wav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4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5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6.wav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7.wav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8.wav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9.wav"/><Relationship Id="rId5" Type="http://schemas.openxmlformats.org/officeDocument/2006/relationships/image" Target="../media/image52.wmf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.wav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0.wav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1.wav"/><Relationship Id="rId5" Type="http://schemas.openxmlformats.org/officeDocument/2006/relationships/image" Target="../media/image57.wmf"/><Relationship Id="rId4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2.wav"/><Relationship Id="rId5" Type="http://schemas.openxmlformats.org/officeDocument/2006/relationships/image" Target="../media/image59.wmf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3.wav"/><Relationship Id="rId5" Type="http://schemas.openxmlformats.org/officeDocument/2006/relationships/image" Target="../media/image61.wmf"/><Relationship Id="rId4" Type="http://schemas.openxmlformats.org/officeDocument/2006/relationships/image" Target="../media/image6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4.wav"/><Relationship Id="rId5" Type="http://schemas.openxmlformats.org/officeDocument/2006/relationships/image" Target="../media/image4.png"/><Relationship Id="rId4" Type="http://schemas.openxmlformats.org/officeDocument/2006/relationships/image" Target="../media/image62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5.wav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6.wav"/><Relationship Id="rId6" Type="http://schemas.openxmlformats.org/officeDocument/2006/relationships/image" Target="../media/image66.wmf"/><Relationship Id="rId5" Type="http://schemas.openxmlformats.org/officeDocument/2006/relationships/image" Target="../media/image65.wmf"/><Relationship Id="rId4" Type="http://schemas.openxmlformats.org/officeDocument/2006/relationships/image" Target="../media/image6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7.wav"/><Relationship Id="rId5" Type="http://schemas.openxmlformats.org/officeDocument/2006/relationships/image" Target="../media/image67.wmf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8.wav"/><Relationship Id="rId6" Type="http://schemas.openxmlformats.org/officeDocument/2006/relationships/image" Target="../media/image35.png"/><Relationship Id="rId5" Type="http://schemas.openxmlformats.org/officeDocument/2006/relationships/image" Target="../media/image69.gif"/><Relationship Id="rId4" Type="http://schemas.openxmlformats.org/officeDocument/2006/relationships/image" Target="../media/image68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9.wav"/><Relationship Id="rId6" Type="http://schemas.openxmlformats.org/officeDocument/2006/relationships/image" Target="../media/image71.png"/><Relationship Id="rId5" Type="http://schemas.openxmlformats.org/officeDocument/2006/relationships/image" Target="../media/image69.gif"/><Relationship Id="rId4" Type="http://schemas.openxmlformats.org/officeDocument/2006/relationships/image" Target="../media/image70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.wav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0.wav"/><Relationship Id="rId5" Type="http://schemas.openxmlformats.org/officeDocument/2006/relationships/image" Target="../media/image73.png"/><Relationship Id="rId4" Type="http://schemas.openxmlformats.org/officeDocument/2006/relationships/image" Target="../media/image72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1.wav"/><Relationship Id="rId5" Type="http://schemas.openxmlformats.org/officeDocument/2006/relationships/image" Target="../media/image75.png"/><Relationship Id="rId4" Type="http://schemas.openxmlformats.org/officeDocument/2006/relationships/image" Target="../media/image74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2.wav"/><Relationship Id="rId5" Type="http://schemas.openxmlformats.org/officeDocument/2006/relationships/image" Target="../media/image77.png"/><Relationship Id="rId4" Type="http://schemas.openxmlformats.org/officeDocument/2006/relationships/image" Target="../media/image76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3.wav"/><Relationship Id="rId4" Type="http://schemas.openxmlformats.org/officeDocument/2006/relationships/image" Target="../media/image7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4.wav"/><Relationship Id="rId5" Type="http://schemas.openxmlformats.org/officeDocument/2006/relationships/image" Target="../media/image4.png"/><Relationship Id="rId4" Type="http://schemas.openxmlformats.org/officeDocument/2006/relationships/image" Target="../media/image8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5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6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7.wav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5.wav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6.wav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7.wav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8.wav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9.wav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ecky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1981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990600" y="304800"/>
            <a:ext cx="7467600" cy="4662815"/>
          </a:xfrm>
          <a:prstGeom prst="rect">
            <a:avLst/>
          </a:prstGeom>
          <a:solidFill>
            <a:srgbClr val="CC66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 dirty="0">
                <a:latin typeface="Times New Roman" pitchFamily="18" charset="0"/>
              </a:rPr>
              <a:t>Bien </a:t>
            </a:r>
            <a:r>
              <a:rPr lang="en-US" sz="6000" dirty="0" err="1">
                <a:latin typeface="Times New Roman" pitchFamily="18" charset="0"/>
              </a:rPr>
              <a:t>Dit</a:t>
            </a:r>
            <a:r>
              <a:rPr lang="en-US" sz="6000" dirty="0">
                <a:latin typeface="Times New Roman" pitchFamily="18" charset="0"/>
              </a:rPr>
              <a:t> I</a:t>
            </a:r>
          </a:p>
          <a:p>
            <a:pPr algn="ctr">
              <a:spcBef>
                <a:spcPct val="50000"/>
              </a:spcBef>
            </a:pPr>
            <a:r>
              <a:rPr lang="en-US" sz="5400" dirty="0" err="1">
                <a:latin typeface="Times New Roman" pitchFamily="18" charset="0"/>
              </a:rPr>
              <a:t>Chapitre</a:t>
            </a:r>
            <a:r>
              <a:rPr lang="en-US" sz="5400" dirty="0">
                <a:latin typeface="Times New Roman" pitchFamily="18" charset="0"/>
              </a:rPr>
              <a:t> 1, </a:t>
            </a:r>
            <a:r>
              <a:rPr lang="en-US" sz="5400" dirty="0" err="1">
                <a:latin typeface="Times New Roman" pitchFamily="18" charset="0"/>
              </a:rPr>
              <a:t>Vocabulaire</a:t>
            </a:r>
            <a:r>
              <a:rPr lang="en-US" sz="5400" dirty="0">
                <a:latin typeface="Times New Roman" pitchFamily="18" charset="0"/>
              </a:rPr>
              <a:t> </a:t>
            </a:r>
            <a:r>
              <a:rPr lang="en-US" sz="5400" dirty="0" smtClean="0">
                <a:latin typeface="Times New Roman" pitchFamily="18" charset="0"/>
              </a:rPr>
              <a:t>2</a:t>
            </a:r>
          </a:p>
          <a:p>
            <a:pPr algn="ctr">
              <a:spcBef>
                <a:spcPct val="50000"/>
              </a:spcBef>
            </a:pPr>
            <a:r>
              <a:rPr lang="en-US" sz="4400" dirty="0" smtClean="0">
                <a:latin typeface="Times New Roman" pitchFamily="18" charset="0"/>
              </a:rPr>
              <a:t>Flashcard ID</a:t>
            </a:r>
            <a:endParaRPr lang="en-US" sz="4400" dirty="0"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sz="6000" dirty="0" err="1">
                <a:solidFill>
                  <a:schemeClr val="bg1"/>
                </a:solidFill>
                <a:latin typeface="Times New Roman" pitchFamily="18" charset="0"/>
              </a:rPr>
              <a:t>Dans</a:t>
            </a:r>
            <a:r>
              <a:rPr lang="en-US" sz="6000" dirty="0">
                <a:solidFill>
                  <a:schemeClr val="bg1"/>
                </a:solidFill>
                <a:latin typeface="Times New Roman" pitchFamily="18" charset="0"/>
              </a:rPr>
              <a:t> la </a:t>
            </a:r>
            <a:r>
              <a:rPr lang="en-US" sz="6000" dirty="0" err="1">
                <a:solidFill>
                  <a:schemeClr val="bg1"/>
                </a:solidFill>
                <a:latin typeface="Times New Roman" pitchFamily="18" charset="0"/>
              </a:rPr>
              <a:t>salle</a:t>
            </a:r>
            <a:r>
              <a:rPr lang="en-US" sz="6000" dirty="0">
                <a:solidFill>
                  <a:schemeClr val="bg1"/>
                </a:solidFill>
                <a:latin typeface="Times New Roman" pitchFamily="18" charset="0"/>
              </a:rPr>
              <a:t> de </a:t>
            </a:r>
            <a:r>
              <a:rPr lang="en-US" sz="6000" dirty="0" err="1">
                <a:solidFill>
                  <a:schemeClr val="bg1"/>
                </a:solidFill>
                <a:latin typeface="Times New Roman" pitchFamily="18" charset="0"/>
              </a:rPr>
              <a:t>classe</a:t>
            </a:r>
            <a:endParaRPr lang="en-US" sz="60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6148" name="Picture 4" descr="PHYLLI_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5638800"/>
            <a:ext cx="18288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609600" y="51054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Created by: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2971800" y="5486400"/>
            <a:ext cx="1828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latin typeface="Vladimir Script" pitchFamily="66" charset="0"/>
              </a:rPr>
              <a:t>Dimick</a:t>
            </a:r>
          </a:p>
        </p:txBody>
      </p:sp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2" name="Recorded Sound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914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809" fill="hold"/>
                                        <p:tgtEl>
                                          <p:spTgt spid="30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309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2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4"/>
                </p:tgtEl>
              </p:cMediaNode>
            </p:audio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07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838200"/>
            <a:ext cx="84582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000" b="1" dirty="0" smtClean="0"/>
              <a:t>Il y a un </a:t>
            </a:r>
            <a:r>
              <a:rPr lang="en-US" sz="6000" b="1" dirty="0" err="1" smtClean="0"/>
              <a:t>lecteur</a:t>
            </a:r>
            <a:r>
              <a:rPr lang="en-US" sz="6000" b="1" dirty="0" smtClean="0"/>
              <a:t> de DVD.</a:t>
            </a:r>
            <a:endParaRPr lang="en-US" sz="6000" b="1" dirty="0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4310063" y="279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3771900" y="2924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3319" name="Rectangle 8"/>
          <p:cNvSpPr>
            <a:spLocks noChangeArrowheads="1"/>
          </p:cNvSpPr>
          <p:nvPr/>
        </p:nvSpPr>
        <p:spPr bwMode="auto">
          <a:xfrm>
            <a:off x="412432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332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2895600"/>
            <a:ext cx="448573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8200" y="1143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34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34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5362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838200"/>
            <a:ext cx="7848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000" b="1" dirty="0" smtClean="0"/>
              <a:t>Il y a </a:t>
            </a:r>
            <a:r>
              <a:rPr lang="en-US" sz="6000" b="1" dirty="0" smtClean="0"/>
              <a:t>des </a:t>
            </a:r>
            <a:r>
              <a:rPr lang="en-US" sz="6000" b="1" dirty="0" err="1" smtClean="0"/>
              <a:t>livres</a:t>
            </a:r>
            <a:r>
              <a:rPr lang="en-US" sz="6000" b="1" dirty="0" smtClean="0"/>
              <a:t>.</a:t>
            </a:r>
            <a:br>
              <a:rPr lang="en-US" sz="6000" b="1" dirty="0" smtClean="0"/>
            </a:br>
            <a:r>
              <a:rPr lang="en-US" sz="6000" b="1" dirty="0" smtClean="0"/>
              <a:t>(un </a:t>
            </a:r>
            <a:r>
              <a:rPr lang="en-US" sz="6000" b="1" dirty="0" err="1" smtClean="0"/>
              <a:t>livre</a:t>
            </a:r>
            <a:r>
              <a:rPr lang="en-US" sz="6000" b="1" dirty="0" smtClean="0"/>
              <a:t>)</a:t>
            </a:r>
            <a:endParaRPr lang="en-US" sz="6000" b="1" dirty="0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4095750" y="2686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685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2200" y="2438400"/>
            <a:ext cx="4038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12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7170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7315200" cy="1143000"/>
          </a:xfrm>
        </p:spPr>
        <p:txBody>
          <a:bodyPr/>
          <a:lstStyle/>
          <a:p>
            <a:r>
              <a:rPr lang="en-US" sz="6000" b="1" smtClean="0"/>
              <a:t>Il y a un ordinateur.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329113" y="2857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895725" y="2995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4124325" y="2695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3559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2362199"/>
            <a:ext cx="4114800" cy="3967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762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46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8194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838200"/>
            <a:ext cx="6553200" cy="1143000"/>
          </a:xfrm>
        </p:spPr>
        <p:txBody>
          <a:bodyPr/>
          <a:lstStyle/>
          <a:p>
            <a:r>
              <a:rPr lang="en-US" sz="6000" b="1" smtClean="0"/>
              <a:t>Il y a une porte.</a:t>
            </a: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9223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2362200"/>
            <a:ext cx="23622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34400" y="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22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3)">
                                      <p:cBhvr>
                                        <p:cTn id="12" dur="522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6386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6683375" cy="1143000"/>
          </a:xfrm>
        </p:spPr>
        <p:txBody>
          <a:bodyPr/>
          <a:lstStyle/>
          <a:p>
            <a:r>
              <a:rPr lang="en-US" sz="6000" b="1" smtClean="0"/>
              <a:t>Il y a un poster.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4329113" y="2857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3895725" y="2995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4124325" y="2695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151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1676400"/>
            <a:ext cx="27432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4800" y="609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02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8194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backgr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>
          <a:xfrm>
            <a:off x="1600200" y="762000"/>
            <a:ext cx="5105400" cy="1676400"/>
          </a:xfrm>
          <a:solidFill>
            <a:schemeClr val="bg1"/>
          </a:solidFill>
        </p:spPr>
        <p:txBody>
          <a:bodyPr/>
          <a:lstStyle/>
          <a:p>
            <a:r>
              <a:rPr lang="en-US" sz="4400" b="1" smtClean="0"/>
              <a:t>Il y a un professeur/</a:t>
            </a:r>
            <a:br>
              <a:rPr lang="en-US" sz="4400" b="1" smtClean="0"/>
            </a:br>
            <a:r>
              <a:rPr lang="en-US" sz="4400" b="1" smtClean="0"/>
              <a:t> un prof.</a:t>
            </a:r>
          </a:p>
        </p:txBody>
      </p:sp>
      <p:sp>
        <p:nvSpPr>
          <p:cNvPr id="32773" name="Rectangle 9"/>
          <p:cNvSpPr>
            <a:spLocks noChangeArrowheads="1"/>
          </p:cNvSpPr>
          <p:nvPr/>
        </p:nvSpPr>
        <p:spPr bwMode="auto">
          <a:xfrm>
            <a:off x="4171950" y="2724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2774" name="Rectangle 10"/>
          <p:cNvSpPr>
            <a:spLocks noChangeArrowheads="1"/>
          </p:cNvSpPr>
          <p:nvPr/>
        </p:nvSpPr>
        <p:spPr bwMode="auto">
          <a:xfrm>
            <a:off x="4171950" y="2724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32775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7400" y="2971800"/>
            <a:ext cx="4419600" cy="3093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0" y="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99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7411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backgr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7162800" cy="16764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5400" b="1" dirty="0" smtClean="0"/>
              <a:t>Il y a </a:t>
            </a:r>
            <a:r>
              <a:rPr lang="en-US" sz="5400" b="1" dirty="0" err="1" smtClean="0"/>
              <a:t>une</a:t>
            </a:r>
            <a:r>
              <a:rPr lang="en-US" sz="5400" b="1" dirty="0" smtClean="0"/>
              <a:t> </a:t>
            </a:r>
            <a:r>
              <a:rPr lang="en-US" sz="5400" b="1" dirty="0" err="1" smtClean="0"/>
              <a:t>professeur</a:t>
            </a:r>
            <a:r>
              <a:rPr lang="en-US" sz="5400" b="1" dirty="0" smtClean="0"/>
              <a:t>/</a:t>
            </a:r>
            <a:r>
              <a:rPr lang="en-US" sz="5400" b="1" dirty="0"/>
              <a:t/>
            </a:r>
            <a:br>
              <a:rPr lang="en-US" sz="5400" b="1" dirty="0"/>
            </a:br>
            <a:r>
              <a:rPr lang="en-US" sz="5400" b="1" dirty="0"/>
              <a:t> </a:t>
            </a:r>
            <a:r>
              <a:rPr lang="en-US" sz="5400" b="1" dirty="0" err="1" smtClean="0"/>
              <a:t>une</a:t>
            </a:r>
            <a:r>
              <a:rPr lang="en-US" sz="5400" b="1" dirty="0" smtClean="0"/>
              <a:t> </a:t>
            </a:r>
            <a:r>
              <a:rPr lang="en-US" sz="5400" b="1" dirty="0" err="1" smtClean="0"/>
              <a:t>prof</a:t>
            </a:r>
            <a:r>
              <a:rPr lang="en-US" sz="5400" b="1" dirty="0" smtClean="0"/>
              <a:t>.</a:t>
            </a:r>
            <a:endParaRPr lang="en-US" sz="5400" b="1" dirty="0"/>
          </a:p>
        </p:txBody>
      </p:sp>
      <p:sp>
        <p:nvSpPr>
          <p:cNvPr id="33800" name="Rectangle 9"/>
          <p:cNvSpPr>
            <a:spLocks noChangeArrowheads="1"/>
          </p:cNvSpPr>
          <p:nvPr/>
        </p:nvSpPr>
        <p:spPr bwMode="auto">
          <a:xfrm>
            <a:off x="4171950" y="2724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3801" name="Rectangle 10"/>
          <p:cNvSpPr>
            <a:spLocks noChangeArrowheads="1"/>
          </p:cNvSpPr>
          <p:nvPr/>
        </p:nvSpPr>
        <p:spPr bwMode="auto">
          <a:xfrm>
            <a:off x="4171950" y="2724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33802" name="Picture 12" descr="C:\Users\Phyllis\AppData\Local\Microsoft\Windows\Temporary Internet Files\Content.IE5\81EWQ513\MC900198594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2514600"/>
            <a:ext cx="390525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2296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55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7411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610600" cy="2133600"/>
          </a:xfrm>
        </p:spPr>
        <p:txBody>
          <a:bodyPr/>
          <a:lstStyle/>
          <a:p>
            <a:r>
              <a:rPr lang="en-US" sz="5400" b="1" dirty="0" err="1" smtClean="0">
                <a:solidFill>
                  <a:srgbClr val="990099"/>
                </a:solidFill>
                <a:latin typeface="Broadway" pitchFamily="82" charset="0"/>
              </a:rPr>
              <a:t>Dans</a:t>
            </a:r>
            <a:r>
              <a:rPr lang="en-US" sz="5400" b="1" dirty="0" smtClean="0">
                <a:solidFill>
                  <a:srgbClr val="990099"/>
                </a:solidFill>
                <a:latin typeface="Broadway" pitchFamily="82" charset="0"/>
              </a:rPr>
              <a:t> la </a:t>
            </a:r>
            <a:r>
              <a:rPr lang="en-US" sz="5400" b="1" dirty="0" err="1" smtClean="0">
                <a:solidFill>
                  <a:srgbClr val="990099"/>
                </a:solidFill>
                <a:latin typeface="Broadway" pitchFamily="82" charset="0"/>
              </a:rPr>
              <a:t>salle</a:t>
            </a:r>
            <a:r>
              <a:rPr lang="en-US" sz="5400" b="1" dirty="0" smtClean="0">
                <a:solidFill>
                  <a:srgbClr val="990099"/>
                </a:solidFill>
                <a:latin typeface="Broadway" pitchFamily="82" charset="0"/>
              </a:rPr>
              <a:t> de </a:t>
            </a:r>
            <a:r>
              <a:rPr lang="en-US" sz="5400" b="1" dirty="0" err="1" smtClean="0">
                <a:solidFill>
                  <a:srgbClr val="990099"/>
                </a:solidFill>
                <a:latin typeface="Broadway" pitchFamily="82" charset="0"/>
              </a:rPr>
              <a:t>classe</a:t>
            </a:r>
            <a:endParaRPr lang="en-US" sz="5400" b="1" dirty="0" smtClean="0">
              <a:solidFill>
                <a:srgbClr val="990099"/>
              </a:solidFill>
              <a:latin typeface="Broadway" pitchFamily="82" charset="0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771900" y="2800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819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2895600"/>
            <a:ext cx="4724400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00" y="2667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8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8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6683375" cy="1143000"/>
          </a:xfrm>
        </p:spPr>
        <p:txBody>
          <a:bodyPr/>
          <a:lstStyle/>
          <a:p>
            <a:r>
              <a:rPr lang="en-US" sz="6000" b="1" smtClean="0"/>
              <a:t>Il y a une table.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329113" y="2857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3895725" y="2995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4124325" y="2695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2534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971799"/>
            <a:ext cx="3733800" cy="3246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685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24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8194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1295400"/>
            <a:ext cx="6172200" cy="1143000"/>
          </a:xfrm>
        </p:spPr>
        <p:txBody>
          <a:bodyPr/>
          <a:lstStyle/>
          <a:p>
            <a:r>
              <a:rPr lang="en-US" sz="6000" b="1" smtClean="0"/>
              <a:t>Il y a un tableau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4310063" y="279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3895725" y="2838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2297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2895600"/>
            <a:ext cx="3505200" cy="3243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05800" y="1447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22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22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8434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Flashcard 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Now it’s your turn to show what you know!</a:t>
            </a:r>
          </a:p>
          <a:p>
            <a:r>
              <a:rPr lang="en-US" dirty="0" smtClean="0"/>
              <a:t>Identify the classroom objects.</a:t>
            </a:r>
          </a:p>
          <a:p>
            <a:r>
              <a:rPr lang="en-US" dirty="0" smtClean="0"/>
              <a:t>Don’t forget to use an indefinite article (un, </a:t>
            </a:r>
            <a:r>
              <a:rPr lang="en-US" dirty="0" err="1" smtClean="0"/>
              <a:t>une</a:t>
            </a:r>
            <a:r>
              <a:rPr lang="en-US" dirty="0" smtClean="0"/>
              <a:t>, des)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85800"/>
            <a:ext cx="7848600" cy="14478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000" b="1" dirty="0" smtClean="0"/>
              <a:t>Il </a:t>
            </a:r>
            <a:r>
              <a:rPr lang="en-US" sz="6000" b="1" dirty="0" smtClean="0"/>
              <a:t>y a </a:t>
            </a:r>
            <a:r>
              <a:rPr lang="en-US" sz="6000" b="1" dirty="0" err="1" smtClean="0"/>
              <a:t>une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télévision</a:t>
            </a:r>
            <a:r>
              <a:rPr lang="en-US" sz="6000" b="1" dirty="0" smtClean="0"/>
              <a:t>.</a:t>
            </a:r>
            <a:endParaRPr lang="en-US" sz="6000" b="1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4310063" y="279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900488" y="2905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5367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3200400"/>
            <a:ext cx="290909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5344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35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4338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219200"/>
            <a:ext cx="5867400" cy="17526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000" b="1" dirty="0" smtClean="0"/>
              <a:t>Il </a:t>
            </a:r>
            <a:r>
              <a:rPr lang="en-US" sz="6000" b="1" dirty="0" smtClean="0"/>
              <a:t>y a…?</a:t>
            </a:r>
            <a:br>
              <a:rPr lang="en-US" sz="6000" b="1" dirty="0" smtClean="0"/>
            </a:br>
            <a:r>
              <a:rPr lang="en-US" sz="6000" b="1" i="1" dirty="0" smtClean="0">
                <a:solidFill>
                  <a:srgbClr val="7C49A7"/>
                </a:solidFill>
              </a:rPr>
              <a:t>Is there…</a:t>
            </a:r>
            <a:r>
              <a:rPr lang="en-US" sz="6000" b="1" dirty="0" smtClean="0"/>
              <a:t/>
            </a:r>
            <a:br>
              <a:rPr lang="en-US" sz="6000" b="1" dirty="0" smtClean="0"/>
            </a:br>
            <a:endParaRPr lang="en-US" sz="6000" b="1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4310063" y="279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900488" y="2905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2743200" y="2057400"/>
            <a:ext cx="3048000" cy="464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?</a:t>
            </a:r>
            <a:endParaRPr lang="en-US" sz="36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0772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4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4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4338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609600"/>
            <a:ext cx="7086600" cy="1752600"/>
          </a:xfrm>
        </p:spPr>
        <p:txBody>
          <a:bodyPr>
            <a:normAutofit fontScale="90000"/>
          </a:bodyPr>
          <a:lstStyle/>
          <a:p>
            <a:r>
              <a:rPr lang="en-US" sz="6000" b="1" dirty="0" err="1" smtClean="0"/>
              <a:t>Combien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d’élèves</a:t>
            </a:r>
            <a:r>
              <a:rPr lang="en-US" sz="6000" b="1" dirty="0" smtClean="0"/>
              <a:t>?</a:t>
            </a:r>
            <a:br>
              <a:rPr lang="en-US" sz="6000" b="1" dirty="0" smtClean="0"/>
            </a:br>
            <a:r>
              <a:rPr lang="en-US" sz="6000" b="1" i="1" dirty="0" smtClean="0">
                <a:solidFill>
                  <a:srgbClr val="7C49A7"/>
                </a:solidFill>
              </a:rPr>
              <a:t>How many students?</a:t>
            </a:r>
            <a:endParaRPr lang="en-US" sz="6000" b="1" i="1" dirty="0" smtClean="0">
              <a:solidFill>
                <a:srgbClr val="7C49A7"/>
              </a:solidFill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4152900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7655" name="Picture 2" descr="C:\Users\Phyllis\AppData\Local\Microsoft\Windows\Temporary Internet Files\Content.IE5\SZB3V0A9\MC90028197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362200"/>
            <a:ext cx="3700839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838200" y="2971800"/>
            <a:ext cx="1752600" cy="2362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#?</a:t>
            </a:r>
            <a:endParaRPr lang="en-US" sz="36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pic>
        <p:nvPicPr>
          <p:cNvPr id="1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33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2290" grpId="0" build="p" autoUpdateAnimBg="0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81000"/>
            <a:ext cx="8839200" cy="3429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dirty="0" err="1" smtClean="0"/>
              <a:t>Quelle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est</a:t>
            </a:r>
            <a:r>
              <a:rPr lang="en-US" sz="4800" b="1" dirty="0" smtClean="0"/>
              <a:t> ton </a:t>
            </a:r>
            <a:r>
              <a:rPr lang="en-US" sz="4800" b="1" dirty="0" err="1" smtClean="0"/>
              <a:t>adresse</a:t>
            </a:r>
            <a:r>
              <a:rPr lang="en-US" sz="4800" b="1" dirty="0" smtClean="0"/>
              <a:t> e-mail?</a:t>
            </a:r>
            <a:br>
              <a:rPr lang="en-US" sz="4800" b="1" dirty="0" smtClean="0"/>
            </a:br>
            <a:r>
              <a:rPr lang="en-US" sz="4800" b="1" i="1" dirty="0" smtClean="0">
                <a:solidFill>
                  <a:srgbClr val="7C49A7"/>
                </a:solidFill>
              </a:rPr>
              <a:t>What’s your e-mail address?</a:t>
            </a:r>
            <a:r>
              <a:rPr lang="en-US" sz="6000" b="1" dirty="0" smtClean="0"/>
              <a:t/>
            </a:r>
            <a:br>
              <a:rPr lang="en-US" sz="6000" b="1" dirty="0" smtClean="0"/>
            </a:br>
            <a:endParaRPr lang="en-US" sz="6000" b="1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4310063" y="279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900488" y="2905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2743200" y="2057400"/>
            <a:ext cx="3048000" cy="464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?</a:t>
            </a:r>
            <a:endParaRPr lang="en-US" sz="36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533400" y="3436953"/>
            <a:ext cx="814909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hlinkClick r:id="rId3"/>
              </a:rPr>
              <a:t>pdimick@lrhsd.org</a:t>
            </a:r>
            <a:endParaRPr kumimoji="0" lang="en-US" sz="8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94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4338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219200"/>
            <a:ext cx="5867400" cy="17526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000" b="1" dirty="0" err="1" smtClean="0"/>
              <a:t>Arobase</a:t>
            </a:r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en-US" sz="6000" b="1" dirty="0" smtClean="0"/>
              <a:t/>
            </a:r>
            <a:br>
              <a:rPr lang="en-US" sz="6000" b="1" dirty="0" smtClean="0"/>
            </a:br>
            <a:endParaRPr lang="en-US" sz="6000" b="1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4310063" y="279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900488" y="2905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2743200" y="2057400"/>
            <a:ext cx="3048000" cy="464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en-US" sz="36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38914" name="WordArt 2"/>
          <p:cNvSpPr>
            <a:spLocks noChangeArrowheads="1" noChangeShapeType="1" noTextEdit="1"/>
          </p:cNvSpPr>
          <p:nvPr/>
        </p:nvSpPr>
        <p:spPr bwMode="auto">
          <a:xfrm>
            <a:off x="2971800" y="2362200"/>
            <a:ext cx="2819400" cy="3429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@</a:t>
            </a:r>
            <a:endParaRPr lang="en-US" sz="36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3058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46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4338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85800"/>
            <a:ext cx="8382000" cy="32766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000" b="1" dirty="0" smtClean="0"/>
              <a:t>Comment </a:t>
            </a:r>
            <a:r>
              <a:rPr lang="en-US" sz="6000" b="1" dirty="0" err="1" smtClean="0"/>
              <a:t>ça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s’écrit</a:t>
            </a:r>
            <a:r>
              <a:rPr lang="en-US" sz="6000" b="1" dirty="0" smtClean="0"/>
              <a:t>?</a:t>
            </a:r>
            <a:br>
              <a:rPr lang="en-US" sz="6000" b="1" dirty="0" smtClean="0"/>
            </a:br>
            <a:r>
              <a:rPr lang="en-US" sz="6000" b="1" i="1" dirty="0" smtClean="0">
                <a:solidFill>
                  <a:srgbClr val="7C49A7"/>
                </a:solidFill>
              </a:rPr>
              <a:t>How is that written?</a:t>
            </a:r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en-US" sz="6000" b="1" dirty="0" smtClean="0"/>
              <a:t/>
            </a:r>
            <a:br>
              <a:rPr lang="en-US" sz="6000" b="1" dirty="0" smtClean="0"/>
            </a:br>
            <a:endParaRPr lang="en-US" sz="6000" b="1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4310063" y="279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900488" y="2905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2743200" y="2057400"/>
            <a:ext cx="3048000" cy="464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en-US" sz="36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38914" name="WordArt 2"/>
          <p:cNvSpPr>
            <a:spLocks noChangeArrowheads="1" noChangeShapeType="1" noTextEdit="1"/>
          </p:cNvSpPr>
          <p:nvPr/>
        </p:nvSpPr>
        <p:spPr bwMode="auto">
          <a:xfrm>
            <a:off x="2971800" y="2362200"/>
            <a:ext cx="2819400" cy="3429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en-US" sz="36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1447800" y="3429000"/>
            <a:ext cx="650370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ush Script Std" pitchFamily="66" charset="0"/>
                <a:ea typeface="Times New Roman" pitchFamily="18" charset="0"/>
                <a:cs typeface="Arial" pitchFamily="34" charset="0"/>
              </a:rPr>
              <a:t>Maurice  Dubois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</a:rPr>
              <a:t>       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7" name="WordArt 1"/>
          <p:cNvSpPr>
            <a:spLocks noChangeArrowheads="1" noChangeShapeType="1" noTextEdit="1"/>
          </p:cNvSpPr>
          <p:nvPr/>
        </p:nvSpPr>
        <p:spPr bwMode="auto">
          <a:xfrm>
            <a:off x="2743200" y="1524000"/>
            <a:ext cx="3886200" cy="449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?</a:t>
            </a:r>
            <a:endParaRPr lang="en-US" sz="36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4582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59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4338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1" descr="classe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720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hlink"/>
          </a:solidFill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accent2"/>
                </a:solidFill>
              </a:rPr>
              <a:t>Asseyez-vous.</a:t>
            </a:r>
            <a:endParaRPr lang="en-US" smtClean="0"/>
          </a:p>
        </p:txBody>
      </p:sp>
      <p:pic>
        <p:nvPicPr>
          <p:cNvPr id="15" name="Picture 14" descr="Sit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2514600"/>
            <a:ext cx="238125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4800" y="990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49155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0" descr="classe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720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7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hlink"/>
          </a:solidFill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accent2"/>
                </a:solidFill>
              </a:rPr>
              <a:t>Levez-vous.</a:t>
            </a:r>
            <a:endParaRPr lang="en-US" smtClean="0"/>
          </a:p>
        </p:txBody>
      </p:sp>
      <p:pic>
        <p:nvPicPr>
          <p:cNvPr id="1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3400" y="838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stand_up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3800" y="2362200"/>
            <a:ext cx="238125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29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29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08547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2" descr="classe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28800" y="22860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1" name="Rectangle 3"/>
          <p:cNvSpPr>
            <a:spLocks noGrp="1" noChangeArrowheads="1"/>
          </p:cNvSpPr>
          <p:nvPr>
            <p:ph type="title"/>
          </p:nvPr>
        </p:nvSpPr>
        <p:spPr>
          <a:solidFill>
            <a:schemeClr val="hlink"/>
          </a:solidFill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accent2"/>
                </a:solidFill>
              </a:rPr>
              <a:t>Silence</a:t>
            </a:r>
            <a:endParaRPr lang="en-US" smtClean="0"/>
          </a:p>
        </p:txBody>
      </p:sp>
      <p:pic>
        <p:nvPicPr>
          <p:cNvPr id="14" name="Picture 13" descr="shhh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2667000"/>
            <a:ext cx="3175000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0" y="762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69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09571" grpId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3" descr="classe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720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accent2"/>
                </a:solidFill>
              </a:rPr>
              <a:t>écoutez</a:t>
            </a:r>
            <a:endParaRPr lang="en-US" smtClean="0"/>
          </a:p>
        </p:txBody>
      </p:sp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00" y="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Users\Phyllis\AppData\Local\Microsoft\Windows\Temporary Internet Files\Content.IE5\X4LDVMWH\MC900187159[1].wm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0" y="2743200"/>
            <a:ext cx="3615721" cy="313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10594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57200"/>
            <a:ext cx="7162800" cy="1143000"/>
          </a:xfrm>
        </p:spPr>
        <p:txBody>
          <a:bodyPr/>
          <a:lstStyle/>
          <a:p>
            <a:r>
              <a:rPr lang="en-US" sz="6000" b="1" dirty="0" smtClean="0"/>
              <a:t>Il y a </a:t>
            </a:r>
            <a:r>
              <a:rPr lang="en-US" sz="6000" b="1" dirty="0" smtClean="0"/>
              <a:t>un bureau.</a:t>
            </a:r>
            <a:endParaRPr lang="en-US" sz="6000" b="1" dirty="0" smtClean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4152900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84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1600200"/>
            <a:ext cx="3810000" cy="5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47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47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2290" grpId="0" build="p" autoUpdateAnimBg="0" advAuto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3" descr="classe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720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accent2"/>
                </a:solidFill>
              </a:rPr>
              <a:t>Répétez après moi.</a:t>
            </a:r>
            <a:endParaRPr lang="en-US" smtClean="0"/>
          </a:p>
        </p:txBody>
      </p:sp>
      <p:pic>
        <p:nvPicPr>
          <p:cNvPr id="9220" name="Picture 5" descr="repeat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10000"/>
            <a:ext cx="3305175" cy="279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Callout 6"/>
          <p:cNvSpPr/>
          <p:nvPr/>
        </p:nvSpPr>
        <p:spPr>
          <a:xfrm>
            <a:off x="533400" y="4114800"/>
            <a:ext cx="1219200" cy="533400"/>
          </a:xfrm>
          <a:prstGeom prst="wedgeEllipseCallout">
            <a:avLst>
              <a:gd name="adj1" fmla="val 10917"/>
              <a:gd name="adj2" fmla="val 11079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>
                <a:solidFill>
                  <a:srgbClr val="FF0000"/>
                </a:solidFill>
              </a:rPr>
              <a:t>Salut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Oval Callout 7"/>
          <p:cNvSpPr/>
          <p:nvPr/>
        </p:nvSpPr>
        <p:spPr>
          <a:xfrm>
            <a:off x="1828800" y="3962400"/>
            <a:ext cx="1295400" cy="609600"/>
          </a:xfrm>
          <a:prstGeom prst="wedgeEllipseCallout">
            <a:avLst>
              <a:gd name="adj1" fmla="val -35487"/>
              <a:gd name="adj2" fmla="val 8936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>
                <a:solidFill>
                  <a:srgbClr val="FF0000"/>
                </a:solidFill>
              </a:rPr>
              <a:t>Salut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9223" name="Picture 10" descr="repeat_after_me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2362200"/>
            <a:ext cx="3005138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" name="TextBox 11"/>
          <p:cNvSpPr txBox="1">
            <a:spLocks noChangeArrowheads="1"/>
          </p:cNvSpPr>
          <p:nvPr/>
        </p:nvSpPr>
        <p:spPr bwMode="auto">
          <a:xfrm>
            <a:off x="6248400" y="4114800"/>
            <a:ext cx="1371600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Bonjour</a:t>
            </a:r>
          </a:p>
        </p:txBody>
      </p:sp>
      <p:sp>
        <p:nvSpPr>
          <p:cNvPr id="9225" name="TextBox 12"/>
          <p:cNvSpPr txBox="1">
            <a:spLocks noChangeArrowheads="1"/>
          </p:cNvSpPr>
          <p:nvPr/>
        </p:nvSpPr>
        <p:spPr bwMode="auto">
          <a:xfrm>
            <a:off x="6477000" y="5486400"/>
            <a:ext cx="1219200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Bonjour</a:t>
            </a:r>
          </a:p>
        </p:txBody>
      </p:sp>
      <p:pic>
        <p:nvPicPr>
          <p:cNvPr id="1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48600" y="533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5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10594" grpId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3" descr="classe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720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accent2"/>
                </a:solidFill>
              </a:rPr>
              <a:t>Prenez une feuille de papier.</a:t>
            </a:r>
            <a:endParaRPr lang="en-US" smtClean="0"/>
          </a:p>
        </p:txBody>
      </p:sp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00" y="381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Users\Phyllis\AppData\Local\Microsoft\Windows\Temporary Internet Files\Content.IE5\1YT0E33H\MC900039015[1].wmf"/>
          <p:cNvPicPr/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438400" y="2209800"/>
            <a:ext cx="3505200" cy="396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98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10594" grpId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9" descr="Hainan_Medical_College_-_1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9600"/>
            <a:ext cx="9144000" cy="572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accent2"/>
                </a:solidFill>
              </a:rPr>
              <a:t>Allez au tableau.</a:t>
            </a:r>
            <a:endParaRPr lang="en-US" smtClean="0"/>
          </a:p>
        </p:txBody>
      </p:sp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00" y="533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:\Users\Phyllis\AppData\Local\Microsoft\Windows\Temporary Internet Files\Content.IE5\X4LDVMWH\MC900059122[1].wm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81200" y="2438400"/>
            <a:ext cx="4572000" cy="366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82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10594" grpId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3" descr="classe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720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pPr eaLnBrk="1" hangingPunct="1"/>
            <a:r>
              <a:rPr lang="en-US" b="1" dirty="0" err="1" smtClean="0">
                <a:solidFill>
                  <a:schemeClr val="accent2"/>
                </a:solidFill>
              </a:rPr>
              <a:t>Regardez</a:t>
            </a:r>
            <a:endParaRPr lang="en-US" dirty="0" smtClean="0"/>
          </a:p>
        </p:txBody>
      </p:sp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00" y="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Users\Phyllis\AppData\Local\Microsoft\Windows\Temporary Internet Files\Content.IE5\X4LDVMWH\MC900389142[1].wm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2209800"/>
            <a:ext cx="3657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71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10594" grpId="0" animBg="1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3" descr="classe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720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pPr eaLnBrk="1" hangingPunct="1"/>
            <a:r>
              <a:rPr lang="en-US" b="1" dirty="0" err="1" smtClean="0">
                <a:solidFill>
                  <a:schemeClr val="accent2"/>
                </a:solidFill>
              </a:rPr>
              <a:t>Retournez</a:t>
            </a:r>
            <a:r>
              <a:rPr lang="en-US" b="1" dirty="0" smtClean="0">
                <a:solidFill>
                  <a:schemeClr val="accent2"/>
                </a:solidFill>
              </a:rPr>
              <a:t> à </a:t>
            </a:r>
            <a:r>
              <a:rPr lang="en-US" b="1" dirty="0" err="1" smtClean="0">
                <a:solidFill>
                  <a:schemeClr val="accent2"/>
                </a:solidFill>
              </a:rPr>
              <a:t>vos</a:t>
            </a:r>
            <a:r>
              <a:rPr lang="en-US" b="1" dirty="0" smtClean="0">
                <a:solidFill>
                  <a:schemeClr val="accent2"/>
                </a:solidFill>
              </a:rPr>
              <a:t> places.</a:t>
            </a:r>
            <a:endParaRPr lang="en-US" dirty="0" smtClean="0"/>
          </a:p>
        </p:txBody>
      </p:sp>
      <p:pic>
        <p:nvPicPr>
          <p:cNvPr id="6" name="Picture 5" descr="C:\Users\Phyllis\AppData\Local\Microsoft\Windows\Temporary Internet Files\Content.IE5\FLO0AULZ\MC900340662[1].wm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2200" y="2667000"/>
            <a:ext cx="42672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AutoShape 2"/>
          <p:cNvSpPr>
            <a:spLocks noChangeArrowheads="1"/>
          </p:cNvSpPr>
          <p:nvPr/>
        </p:nvSpPr>
        <p:spPr bwMode="auto">
          <a:xfrm rot="1786314">
            <a:off x="6934200" y="3048000"/>
            <a:ext cx="1203325" cy="2641600"/>
          </a:xfrm>
          <a:prstGeom prst="curvedLeftArrow">
            <a:avLst>
              <a:gd name="adj1" fmla="val 26723"/>
              <a:gd name="adj2" fmla="val 53446"/>
              <a:gd name="adj3" fmla="val 33333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4582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0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10594" grpId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3" descr="classe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720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accent2"/>
                </a:solidFill>
              </a:rPr>
              <a:t>Ouvrez vos livres à la page 20.</a:t>
            </a:r>
            <a:endParaRPr lang="en-US" smtClean="0"/>
          </a:p>
        </p:txBody>
      </p:sp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4800" y="381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:\Users\Phyllis\AppData\Local\Microsoft\Windows\Temporary Internet Files\Content.IE5\X4LDVMWH\MC900435233[1]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0" y="2971800"/>
            <a:ext cx="4343400" cy="3349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 rot="1260448">
            <a:off x="5181600" y="48006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76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10594" grpId="0" animBg="1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3" descr="classe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720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accent2"/>
                </a:solidFill>
              </a:rPr>
              <a:t>Fermez vos cahiers.</a:t>
            </a:r>
            <a:endParaRPr lang="en-US" smtClean="0"/>
          </a:p>
        </p:txBody>
      </p:sp>
      <p:pic>
        <p:nvPicPr>
          <p:cNvPr id="1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00" y="381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Users\Phyllis\AppData\Local\Microsoft\Windows\Temporary Internet Files\Content.IE5\UH9487T3\MC900104730[1].wm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2590800"/>
            <a:ext cx="4876800" cy="3352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C:\Users\Phyllis\AppData\Local\Microsoft\Windows\Temporary Internet Files\Content.IE5\1YT0E33H\MC900304615[1].wm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1200" y="2819400"/>
            <a:ext cx="33528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78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10594" grpId="0" animBg="1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3" descr="classe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720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accent2"/>
                </a:solidFill>
              </a:rPr>
              <a:t>Je ne comprends pas.</a:t>
            </a:r>
            <a:endParaRPr lang="en-US" smtClean="0"/>
          </a:p>
        </p:txBody>
      </p:sp>
      <p:pic>
        <p:nvPicPr>
          <p:cNvPr id="1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00" y="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Users\Phyllis\AppData\Local\Microsoft\Windows\Temporary Internet Files\Content.IE5\X4LDVMWH\MC900441902[1].wm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67000" y="2438400"/>
            <a:ext cx="2964664" cy="3580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99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10594" grpId="0" animBg="1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3" descr="classe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1940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772400" cy="1524000"/>
          </a:xfrm>
          <a:solidFill>
            <a:schemeClr val="hlink"/>
          </a:solidFill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accent2"/>
                </a:solidFill>
              </a:rPr>
              <a:t>Qu’est-ce que ça veut dire?</a:t>
            </a:r>
            <a:endParaRPr lang="en-US" smtClean="0"/>
          </a:p>
        </p:txBody>
      </p:sp>
      <p:pic>
        <p:nvPicPr>
          <p:cNvPr id="22532" name="Picture 6" descr="C:\Users\Phyllis\AppData\Local\Microsoft\Windows\Temporary Internet Files\Content.IE5\X4LDVMWH\MC900237158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0" y="1981200"/>
            <a:ext cx="5005754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8" descr="jumping_question_lg_clr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600" y="1752600"/>
            <a:ext cx="18991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8392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76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10594" grpId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3" descr="classe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720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accent2"/>
                </a:solidFill>
              </a:rPr>
              <a:t>Comment dit-on…?</a:t>
            </a:r>
            <a:endParaRPr lang="en-US" smtClean="0"/>
          </a:p>
        </p:txBody>
      </p:sp>
      <p:pic>
        <p:nvPicPr>
          <p:cNvPr id="21508" name="Picture 11" descr="C:\Users\Phyllis\AppData\Local\Microsoft\Windows\Temporary Internet Files\Content.IE5\IAP23488\MC900304349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2743200"/>
            <a:ext cx="3565525" cy="333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13" descr="jumping_question_lg_clr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600" y="2590800"/>
            <a:ext cx="801688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6106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2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10594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7086600" cy="1143000"/>
          </a:xfrm>
        </p:spPr>
        <p:txBody>
          <a:bodyPr/>
          <a:lstStyle/>
          <a:p>
            <a:r>
              <a:rPr lang="en-US" sz="6000" b="1" smtClean="0"/>
              <a:t>Il y a une carte.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971925" y="2795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0487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1676400"/>
            <a:ext cx="4419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0" y="533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25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9458" grpId="0" build="p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3" descr="classe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720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accent2"/>
                </a:solidFill>
              </a:rPr>
              <a:t>Monsieur</a:t>
            </a:r>
            <a:endParaRPr lang="en-US" smtClean="0"/>
          </a:p>
        </p:txBody>
      </p:sp>
      <p:pic>
        <p:nvPicPr>
          <p:cNvPr id="8" name="Picture 7" descr="C:\Users\Phyllis\AppData\Local\Microsoft\Windows\Temporary Internet Files\Content.IE5\X4LDVMWH\MC900358831[1].wm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9400" y="2438400"/>
            <a:ext cx="3581400" cy="346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6106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97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10594" grpId="0" animBg="1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3" descr="classe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720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accent2"/>
                </a:solidFill>
              </a:rPr>
              <a:t>Madame</a:t>
            </a:r>
            <a:endParaRPr lang="en-US" smtClean="0"/>
          </a:p>
        </p:txBody>
      </p:sp>
      <p:pic>
        <p:nvPicPr>
          <p:cNvPr id="8" name="Picture 7" descr="C:\Users\Phyllis\AppData\Local\Microsoft\Windows\Temporary Internet Files\Content.IE5\IAP23488\MC900036475[1].wm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2286000"/>
            <a:ext cx="2971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534400" y="68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7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10594" grpId="0" animBg="1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3" descr="classe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720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accent2"/>
                </a:solidFill>
              </a:rPr>
              <a:t>Mademoiselle</a:t>
            </a:r>
            <a:endParaRPr lang="en-US" smtClean="0"/>
          </a:p>
        </p:txBody>
      </p:sp>
      <p:pic>
        <p:nvPicPr>
          <p:cNvPr id="9" name="Picture 8" descr="C:\Users\Phyllis\AppData\Local\Microsoft\Windows\Temporary Internet Files\Content.IE5\SZB3V0A9\MC900324628[1].wmf"/>
          <p:cNvPicPr/>
          <p:nvPr/>
        </p:nvPicPr>
        <p:blipFill>
          <a:blip r:embed="rId4" cstate="print"/>
          <a:srcRect l="36380" b="21811"/>
          <a:stretch>
            <a:fillRect/>
          </a:stretch>
        </p:blipFill>
        <p:spPr bwMode="auto">
          <a:xfrm>
            <a:off x="3048000" y="2209800"/>
            <a:ext cx="2466309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986" name="AutoShape 2"/>
          <p:cNvCxnSpPr>
            <a:cxnSpLocks noChangeShapeType="1"/>
          </p:cNvCxnSpPr>
          <p:nvPr/>
        </p:nvCxnSpPr>
        <p:spPr bwMode="auto">
          <a:xfrm flipH="1">
            <a:off x="5334000" y="2667000"/>
            <a:ext cx="1600200" cy="2057400"/>
          </a:xfrm>
          <a:prstGeom prst="straightConnector1">
            <a:avLst/>
          </a:prstGeom>
          <a:noFill/>
          <a:ln w="41275">
            <a:solidFill>
              <a:srgbClr val="FF0000"/>
            </a:solidFill>
            <a:round/>
            <a:headEnd/>
            <a:tailEnd type="triangle" w="med" len="med"/>
          </a:ln>
        </p:spPr>
      </p:cxnSp>
      <p:pic>
        <p:nvPicPr>
          <p:cNvPr id="13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4582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32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10594" grpId="0" animBg="1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772400" cy="1524000"/>
          </a:xfrm>
          <a:solidFill>
            <a:schemeClr val="hlink"/>
          </a:solidFill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accent2"/>
                </a:solidFill>
              </a:rPr>
              <a:t>E accent </a:t>
            </a:r>
            <a:r>
              <a:rPr lang="en-US" b="1" dirty="0" err="1" smtClean="0">
                <a:solidFill>
                  <a:schemeClr val="accent2"/>
                </a:solidFill>
              </a:rPr>
              <a:t>aigu</a:t>
            </a:r>
            <a:endParaRPr lang="en-US" dirty="0" smtClean="0"/>
          </a:p>
        </p:txBody>
      </p:sp>
      <p:sp>
        <p:nvSpPr>
          <p:cNvPr id="43010" name="WordArt 2"/>
          <p:cNvSpPr>
            <a:spLocks noChangeArrowheads="1" noChangeShapeType="1" noTextEdit="1"/>
          </p:cNvSpPr>
          <p:nvPr/>
        </p:nvSpPr>
        <p:spPr bwMode="auto">
          <a:xfrm>
            <a:off x="2743200" y="2514600"/>
            <a:ext cx="2971800" cy="3276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é</a:t>
            </a:r>
            <a:endParaRPr lang="en-US" sz="36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610600" y="609600"/>
            <a:ext cx="304800" cy="304800"/>
          </a:xfrm>
          <a:prstGeom prst="rect">
            <a:avLst/>
          </a:prstGeom>
        </p:spPr>
      </p:pic>
      <p:pic>
        <p:nvPicPr>
          <p:cNvPr id="10" name="Picture 9" descr="acut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1" y="2133600"/>
            <a:ext cx="1752600" cy="252808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27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10594" grpId="0" animBg="1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772400" cy="1524000"/>
          </a:xfrm>
          <a:solidFill>
            <a:schemeClr val="hlink"/>
          </a:solidFill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accent2"/>
                </a:solidFill>
              </a:rPr>
              <a:t>E accent grave</a:t>
            </a:r>
            <a:endParaRPr lang="en-US" dirty="0" smtClean="0"/>
          </a:p>
        </p:txBody>
      </p:sp>
      <p:sp>
        <p:nvSpPr>
          <p:cNvPr id="43010" name="WordArt 2"/>
          <p:cNvSpPr>
            <a:spLocks noChangeArrowheads="1" noChangeShapeType="1" noTextEdit="1"/>
          </p:cNvSpPr>
          <p:nvPr/>
        </p:nvSpPr>
        <p:spPr bwMode="auto">
          <a:xfrm>
            <a:off x="2743200" y="2514600"/>
            <a:ext cx="2971800" cy="3276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en-US" sz="36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44034" name="WordArt 2"/>
          <p:cNvSpPr>
            <a:spLocks noChangeArrowheads="1" noChangeShapeType="1" noTextEdit="1"/>
          </p:cNvSpPr>
          <p:nvPr/>
        </p:nvSpPr>
        <p:spPr bwMode="auto">
          <a:xfrm>
            <a:off x="4343400" y="2438400"/>
            <a:ext cx="3962400" cy="388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è</a:t>
            </a:r>
            <a:endParaRPr lang="en-US" sz="36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pic>
        <p:nvPicPr>
          <p:cNvPr id="6" name="Picture 5" descr="cemetery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4495800"/>
            <a:ext cx="1150578" cy="1261034"/>
          </a:xfrm>
          <a:prstGeom prst="rect">
            <a:avLst/>
          </a:prstGeom>
        </p:spPr>
      </p:pic>
      <p:pic>
        <p:nvPicPr>
          <p:cNvPr id="7" name="Picture 6" descr="fallback.jpg"/>
          <p:cNvPicPr>
            <a:picLocks noChangeAspect="1"/>
          </p:cNvPicPr>
          <p:nvPr/>
        </p:nvPicPr>
        <p:blipFill>
          <a:blip r:embed="rId4" cstate="print"/>
          <a:srcRect t="7208" b="11324"/>
          <a:stretch>
            <a:fillRect/>
          </a:stretch>
        </p:blipFill>
        <p:spPr>
          <a:xfrm rot="14827624">
            <a:off x="2113401" y="4201723"/>
            <a:ext cx="1563610" cy="1324393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609600" y="5791200"/>
            <a:ext cx="32766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5344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3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0594" grpId="0" animBg="1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772400" cy="1524000"/>
          </a:xfrm>
          <a:solidFill>
            <a:schemeClr val="hlink"/>
          </a:solidFill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accent2"/>
                </a:solidFill>
              </a:rPr>
              <a:t>E accent </a:t>
            </a:r>
            <a:r>
              <a:rPr lang="en-US" b="1" dirty="0" err="1" smtClean="0">
                <a:solidFill>
                  <a:schemeClr val="accent2"/>
                </a:solidFill>
              </a:rPr>
              <a:t>circonflexe</a:t>
            </a:r>
            <a:endParaRPr lang="en-US" dirty="0" smtClean="0"/>
          </a:p>
        </p:txBody>
      </p:sp>
      <p:sp>
        <p:nvSpPr>
          <p:cNvPr id="45058" name="WordArt 2"/>
          <p:cNvSpPr>
            <a:spLocks noChangeArrowheads="1" noChangeShapeType="1" noTextEdit="1"/>
          </p:cNvSpPr>
          <p:nvPr/>
        </p:nvSpPr>
        <p:spPr bwMode="auto">
          <a:xfrm>
            <a:off x="2819400" y="2514600"/>
            <a:ext cx="3429000" cy="3733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spc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ê</a:t>
            </a:r>
            <a:endParaRPr lang="en-US" sz="3600" kern="10" spc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7848600" y="68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3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0594" grpId="0" animBg="1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772400" cy="1524000"/>
          </a:xfrm>
          <a:solidFill>
            <a:schemeClr val="hlink"/>
          </a:solidFill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accent2"/>
                </a:solidFill>
              </a:rPr>
              <a:t>E </a:t>
            </a:r>
            <a:r>
              <a:rPr lang="en-US" b="1" dirty="0" err="1" smtClean="0">
                <a:solidFill>
                  <a:schemeClr val="accent2"/>
                </a:solidFill>
              </a:rPr>
              <a:t>tréma</a:t>
            </a:r>
            <a:endParaRPr lang="en-US" dirty="0" smtClean="0"/>
          </a:p>
        </p:txBody>
      </p:sp>
      <p:sp>
        <p:nvSpPr>
          <p:cNvPr id="43010" name="WordArt 2"/>
          <p:cNvSpPr>
            <a:spLocks noChangeArrowheads="1" noChangeShapeType="1" noTextEdit="1"/>
          </p:cNvSpPr>
          <p:nvPr/>
        </p:nvSpPr>
        <p:spPr bwMode="auto">
          <a:xfrm>
            <a:off x="2743200" y="2514600"/>
            <a:ext cx="2971800" cy="3276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en-US" sz="3600" kern="10" spc="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46082" name="WordArt 2"/>
          <p:cNvSpPr>
            <a:spLocks noChangeArrowheads="1" noChangeShapeType="1" noTextEdit="1"/>
          </p:cNvSpPr>
          <p:nvPr/>
        </p:nvSpPr>
        <p:spPr bwMode="auto">
          <a:xfrm>
            <a:off x="2819400" y="2667000"/>
            <a:ext cx="3505200" cy="3733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spc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ë</a:t>
            </a:r>
            <a:endParaRPr lang="en-US" sz="3600" kern="10" spc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5344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2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0594" grpId="0" animBg="1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772400" cy="1524000"/>
          </a:xfrm>
          <a:solidFill>
            <a:schemeClr val="hlink"/>
          </a:solidFill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accent2"/>
                </a:solidFill>
              </a:rPr>
              <a:t>C </a:t>
            </a:r>
            <a:r>
              <a:rPr lang="en-US" b="1" dirty="0" err="1" smtClean="0">
                <a:solidFill>
                  <a:schemeClr val="accent2"/>
                </a:solidFill>
              </a:rPr>
              <a:t>cédille</a:t>
            </a:r>
            <a:endParaRPr lang="en-US" dirty="0" smtClean="0"/>
          </a:p>
        </p:txBody>
      </p:sp>
      <p:sp>
        <p:nvSpPr>
          <p:cNvPr id="47106" name="WordArt 2"/>
          <p:cNvSpPr>
            <a:spLocks noChangeArrowheads="1" noChangeShapeType="1" noTextEdit="1"/>
          </p:cNvSpPr>
          <p:nvPr/>
        </p:nvSpPr>
        <p:spPr bwMode="auto">
          <a:xfrm>
            <a:off x="3352800" y="2590800"/>
            <a:ext cx="2667000" cy="3657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spc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ç</a:t>
            </a:r>
            <a:endParaRPr lang="en-US" sz="3600" kern="10" spc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534400" y="838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7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0594" grpId="0" animBg="1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Fin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6781800" cy="1143000"/>
          </a:xfrm>
        </p:spPr>
        <p:txBody>
          <a:bodyPr/>
          <a:lstStyle/>
          <a:p>
            <a:r>
              <a:rPr lang="en-US" sz="6000" b="1" dirty="0" smtClean="0"/>
              <a:t>Il y a </a:t>
            </a:r>
            <a:r>
              <a:rPr lang="en-US" sz="6000" b="1" dirty="0" err="1" smtClean="0"/>
              <a:t>une</a:t>
            </a:r>
            <a:r>
              <a:rPr lang="en-US" sz="6000" b="1" dirty="0" smtClean="0"/>
              <a:t> chaise.</a:t>
            </a:r>
            <a:endParaRPr lang="en-US" sz="6000" b="1" dirty="0" smtClean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7412" name="Rectangle 6"/>
          <p:cNvSpPr>
            <a:spLocks noChangeArrowheads="1"/>
          </p:cNvSpPr>
          <p:nvPr/>
        </p:nvSpPr>
        <p:spPr bwMode="auto">
          <a:xfrm>
            <a:off x="4152900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7413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2133600"/>
            <a:ext cx="2743200" cy="3918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058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8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2290" grpId="0" build="p" autoUpdateAnimBg="0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838200"/>
            <a:ext cx="6934200" cy="1143000"/>
          </a:xfrm>
        </p:spPr>
        <p:txBody>
          <a:bodyPr/>
          <a:lstStyle/>
          <a:p>
            <a:r>
              <a:rPr lang="en-US" sz="6000" b="1" smtClean="0"/>
              <a:t>Il y a un DVD.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4310063" y="279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3771900" y="2924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412432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799" y="2667000"/>
            <a:ext cx="327991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8200" y="609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85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85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5362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086600" cy="1935162"/>
          </a:xfrm>
        </p:spPr>
        <p:txBody>
          <a:bodyPr/>
          <a:lstStyle/>
          <a:p>
            <a:r>
              <a:rPr lang="en-US" sz="6000" b="1" dirty="0" smtClean="0"/>
              <a:t>Il y a </a:t>
            </a:r>
            <a:r>
              <a:rPr lang="en-US" sz="6000" b="1" dirty="0" err="1" smtClean="0"/>
              <a:t>une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fenêtre</a:t>
            </a:r>
            <a:r>
              <a:rPr lang="en-US" sz="6000" b="1" dirty="0" smtClean="0"/>
              <a:t>.</a:t>
            </a:r>
            <a:endParaRPr lang="en-US" sz="6000" b="1" dirty="0" smtClean="0"/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4152900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4119563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0248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2895600"/>
            <a:ext cx="2391506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76962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29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629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3314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57200"/>
            <a:ext cx="7162800" cy="1143000"/>
          </a:xfrm>
        </p:spPr>
        <p:txBody>
          <a:bodyPr/>
          <a:lstStyle/>
          <a:p>
            <a:r>
              <a:rPr lang="en-US" sz="6000" b="1" smtClean="0"/>
              <a:t>Il y a une fille.</a:t>
            </a: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1748" name="Rectangle 6"/>
          <p:cNvSpPr>
            <a:spLocks noChangeArrowheads="1"/>
          </p:cNvSpPr>
          <p:nvPr/>
        </p:nvSpPr>
        <p:spPr bwMode="auto">
          <a:xfrm>
            <a:off x="4152900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3175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2285999"/>
            <a:ext cx="2971800" cy="2842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0" y="609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33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2290" grpId="0" build="p" autoUpdateAnimBg="0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57200"/>
            <a:ext cx="7162800" cy="1143000"/>
          </a:xfrm>
        </p:spPr>
        <p:txBody>
          <a:bodyPr/>
          <a:lstStyle/>
          <a:p>
            <a:r>
              <a:rPr lang="en-US" sz="6000" b="1" smtClean="0"/>
              <a:t>Il y a un garçon.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4029075" y="2833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8676" name="Rectangle 6"/>
          <p:cNvSpPr>
            <a:spLocks noChangeArrowheads="1"/>
          </p:cNvSpPr>
          <p:nvPr/>
        </p:nvSpPr>
        <p:spPr bwMode="auto">
          <a:xfrm>
            <a:off x="4152900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8678" name="Picture 9"/>
          <p:cNvPicPr>
            <a:picLocks noChangeAspect="1" noChangeArrowheads="1"/>
          </p:cNvPicPr>
          <p:nvPr/>
        </p:nvPicPr>
        <p:blipFill>
          <a:blip r:embed="rId3" cstate="print"/>
          <a:srcRect b="38841"/>
          <a:stretch>
            <a:fillRect/>
          </a:stretch>
        </p:blipFill>
        <p:spPr bwMode="auto">
          <a:xfrm>
            <a:off x="2514600" y="2133600"/>
            <a:ext cx="405731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4800" y="533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65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2290" grpId="0" build="p" autoUpdateAnimBg="0" advAuto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109</TotalTime>
  <Words>265</Words>
  <Application>Microsoft Office PowerPoint</Application>
  <PresentationFormat>On-screen Show (4:3)</PresentationFormat>
  <Paragraphs>75</Paragraphs>
  <Slides>48</Slides>
  <Notes>0</Notes>
  <HiddenSlides>0</HiddenSlides>
  <MMClips>47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Equity</vt:lpstr>
      <vt:lpstr>Slide 1</vt:lpstr>
      <vt:lpstr>Flashcard ID</vt:lpstr>
      <vt:lpstr>Il y a un bureau.</vt:lpstr>
      <vt:lpstr>Il y a une carte.</vt:lpstr>
      <vt:lpstr>Il y a une chaise.</vt:lpstr>
      <vt:lpstr>Il y a un DVD.</vt:lpstr>
      <vt:lpstr>Il y a une fenêtre.</vt:lpstr>
      <vt:lpstr>Il y a une fille.</vt:lpstr>
      <vt:lpstr>Il y a un garçon.</vt:lpstr>
      <vt:lpstr>Il y a un lecteur de DVD.</vt:lpstr>
      <vt:lpstr>Il y a des livres. (un livre)</vt:lpstr>
      <vt:lpstr>Il y a un ordinateur.</vt:lpstr>
      <vt:lpstr>Il y a une porte.</vt:lpstr>
      <vt:lpstr>Il y a un poster.</vt:lpstr>
      <vt:lpstr>Il y a un professeur/  un prof.</vt:lpstr>
      <vt:lpstr>Il y a une professeur/  une prof.</vt:lpstr>
      <vt:lpstr>Dans la salle de classe</vt:lpstr>
      <vt:lpstr>Il y a une table.</vt:lpstr>
      <vt:lpstr>Il y a un tableau</vt:lpstr>
      <vt:lpstr>Il y a une télévision.</vt:lpstr>
      <vt:lpstr>Il y a…? Is there… </vt:lpstr>
      <vt:lpstr>Combien d’élèves? How many students?</vt:lpstr>
      <vt:lpstr>Quelle est ton adresse e-mail? What’s your e-mail address? </vt:lpstr>
      <vt:lpstr>Arobase  </vt:lpstr>
      <vt:lpstr>Comment ça s’écrit? How is that written?  </vt:lpstr>
      <vt:lpstr>Asseyez-vous.</vt:lpstr>
      <vt:lpstr>Levez-vous.</vt:lpstr>
      <vt:lpstr>Silence</vt:lpstr>
      <vt:lpstr>écoutez</vt:lpstr>
      <vt:lpstr>Répétez après moi.</vt:lpstr>
      <vt:lpstr>Prenez une feuille de papier.</vt:lpstr>
      <vt:lpstr>Allez au tableau.</vt:lpstr>
      <vt:lpstr>Regardez</vt:lpstr>
      <vt:lpstr>Retournez à vos places.</vt:lpstr>
      <vt:lpstr>Ouvrez vos livres à la page 20.</vt:lpstr>
      <vt:lpstr>Fermez vos cahiers.</vt:lpstr>
      <vt:lpstr>Je ne comprends pas.</vt:lpstr>
      <vt:lpstr>Qu’est-ce que ça veut dire?</vt:lpstr>
      <vt:lpstr>Comment dit-on…?</vt:lpstr>
      <vt:lpstr>Monsieur</vt:lpstr>
      <vt:lpstr>Madame</vt:lpstr>
      <vt:lpstr>Mademoiselle</vt:lpstr>
      <vt:lpstr>E accent aigu</vt:lpstr>
      <vt:lpstr>E accent grave</vt:lpstr>
      <vt:lpstr>E accent circonflexe</vt:lpstr>
      <vt:lpstr>E tréma</vt:lpstr>
      <vt:lpstr>C cédille</vt:lpstr>
      <vt:lpstr>Fin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Phyllis</dc:creator>
  <cp:lastModifiedBy>Phyllis</cp:lastModifiedBy>
  <cp:revision>21</cp:revision>
  <dcterms:created xsi:type="dcterms:W3CDTF">2014-07-01T12:32:30Z</dcterms:created>
  <dcterms:modified xsi:type="dcterms:W3CDTF">2014-07-07T13:27:54Z</dcterms:modified>
</cp:coreProperties>
</file>